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9" r:id="rId3"/>
    <p:sldId id="270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11/6/2018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782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11/6/2018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790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11/6/2018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10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11/6/2018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7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11/6/2018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57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11/6/2018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8495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11/6/2018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885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11/6/2018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32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11/6/2018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6188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11/6/2018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142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11/6/2018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904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11/6/2018</a:t>
            </a:fld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143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../clipboard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../clipboard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../clipboard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../clipboard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/>
              <a:t>University of </a:t>
            </a:r>
            <a:r>
              <a:rPr lang="en-US" sz="4400" b="1" dirty="0" err="1"/>
              <a:t>Diyala</a:t>
            </a:r>
            <a:r>
              <a:rPr lang="en-US" sz="4400" b="1" dirty="0"/>
              <a:t> </a:t>
            </a:r>
            <a:r>
              <a:rPr lang="en-US" sz="4400" b="1" dirty="0" smtClean="0"/>
              <a:t>   </a:t>
            </a:r>
            <a:br>
              <a:rPr lang="en-US" sz="4400" b="1" dirty="0" smtClean="0"/>
            </a:br>
            <a:r>
              <a:rPr lang="en-US" sz="4400" b="1" dirty="0"/>
              <a:t>College of Engineering</a:t>
            </a:r>
            <a:r>
              <a:rPr lang="en-US" sz="4400" b="1" dirty="0" smtClean="0"/>
              <a:t>   </a:t>
            </a:r>
            <a:br>
              <a:rPr lang="en-US" sz="4400" b="1" dirty="0" smtClean="0"/>
            </a:br>
            <a:r>
              <a:rPr lang="en-US" sz="4400" b="1" dirty="0"/>
              <a:t>Dept. of Communications</a:t>
            </a:r>
            <a:r>
              <a:rPr lang="en-US" sz="4400" b="1" dirty="0" smtClean="0"/>
              <a:t>                      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 </a:t>
            </a:r>
            <a:endParaRPr lang="ar-IQ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6400800" cy="1752600"/>
          </a:xfrm>
        </p:spPr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5015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29000"/>
            <a:ext cx="7620000" cy="1143000"/>
          </a:xfrm>
        </p:spPr>
        <p:txBody>
          <a:bodyPr/>
          <a:lstStyle/>
          <a:p>
            <a:pPr algn="ctr"/>
            <a:r>
              <a:rPr lang="en-US" sz="4800" dirty="0"/>
              <a:t>“ </a:t>
            </a:r>
            <a:r>
              <a:rPr lang="en-US" sz="4800" b="1" dirty="0"/>
              <a:t>Digital Communications</a:t>
            </a:r>
            <a:r>
              <a:rPr lang="en-US" sz="4800" dirty="0"/>
              <a:t> “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By </a:t>
            </a:r>
            <a:r>
              <a:rPr lang="en-US" sz="4800" dirty="0" err="1" smtClean="0"/>
              <a:t>Haidar</a:t>
            </a:r>
            <a:r>
              <a:rPr lang="en-US" sz="4800" dirty="0" smtClean="0"/>
              <a:t> N. Al-</a:t>
            </a:r>
            <a:r>
              <a:rPr lang="en-US" sz="4800" dirty="0" err="1" smtClean="0"/>
              <a:t>Anbagi</a:t>
            </a:r>
            <a:r>
              <a:rPr lang="en-US" sz="4800" dirty="0" smtClean="0"/>
              <a:t>                        </a:t>
            </a:r>
            <a:r>
              <a:rPr lang="en-US" sz="4800" dirty="0" err="1"/>
              <a:t>Lec</a:t>
            </a:r>
            <a:r>
              <a:rPr lang="en-US" sz="4800" dirty="0"/>
              <a:t> </a:t>
            </a:r>
            <a:r>
              <a:rPr lang="en-US" sz="4800" dirty="0" smtClean="0"/>
              <a:t>(9)      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Time: (4 </a:t>
            </a:r>
            <a:r>
              <a:rPr lang="en-US" sz="4800" dirty="0" err="1" smtClean="0"/>
              <a:t>hrs</a:t>
            </a:r>
            <a:r>
              <a:rPr lang="en-US" sz="4800" dirty="0" smtClean="0"/>
              <a:t>)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>2017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ar-IQ" dirty="0"/>
              <a:t/>
            </a:r>
            <a:br>
              <a:rPr lang="ar-IQ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477000"/>
            <a:ext cx="7620000" cy="4800600"/>
          </a:xfrm>
        </p:spPr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9155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66800"/>
                <a:ext cx="7620000" cy="5334000"/>
              </a:xfrm>
            </p:spPr>
            <p:txBody>
              <a:bodyPr>
                <a:normAutofit fontScale="92500"/>
              </a:bodyPr>
              <a:lstStyle/>
              <a:p>
                <a:pPr algn="l"/>
                <a:r>
                  <a:rPr lang="en-US" dirty="0"/>
                  <a:t>When calculating SNR, errors have to be considered first. Errors in DM lie in the range (- σ , σ), while in PCM, the errors lie in the range (- Δ/2, Δ/2).</a:t>
                </a:r>
              </a:p>
              <a:p>
                <a:pPr algn="l"/>
                <a:r>
                  <a:rPr lang="en-US" dirty="0"/>
                  <a:t> </a:t>
                </a:r>
              </a:p>
              <a:p>
                <a:pPr algn="l"/>
                <a:r>
                  <a:rPr lang="en-US" dirty="0"/>
                  <a:t>     The granular noise power is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ε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σ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                                  </a:t>
                </a:r>
                <a:r>
                  <a:rPr lang="en-US" dirty="0"/>
                  <a:t>(3)</a:t>
                </a:r>
              </a:p>
              <a:p>
                <a:pPr algn="l"/>
                <a:r>
                  <a:rPr lang="en-US" dirty="0"/>
                  <a:t> </a:t>
                </a:r>
              </a:p>
              <a:p>
                <a:pPr algn="l"/>
                <a:r>
                  <a:rPr lang="en-US" dirty="0"/>
                  <a:t>Granular noise in equation (3) has a continuous spectrum power spectral density (PSD) with the most power concentrated in the range beyond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dirty="0"/>
                  <a:t>. As a result, the granular noise power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dirty="0"/>
                  <a:t> at the output will be below the one in equation 3. </a:t>
                </a:r>
              </a:p>
              <a:p>
                <a:pPr algn="l"/>
                <a:r>
                  <a:rPr lang="en-US" dirty="0"/>
                  <a:t> </a:t>
                </a:r>
              </a:p>
              <a:p>
                <a:pPr algn="l"/>
                <a:r>
                  <a:rPr lang="en-US" dirty="0"/>
                  <a:t>     Depending on the fact that the total power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σ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>
                        <a:latin typeface="Cambria Math"/>
                      </a:rPr>
                      <m:t>/</m:t>
                    </m:r>
                    <m:r>
                      <a:rPr lang="en-US">
                        <a:latin typeface="Cambria Math"/>
                      </a:rPr>
                      <m:t>3</m:t>
                    </m:r>
                  </m:oMath>
                </a14:m>
                <a:r>
                  <a:rPr lang="en-US" dirty="0"/>
                  <a:t>  is uniformly distributed over the bandwidth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dirty="0"/>
                  <a:t> , the power within the baseband B is </a:t>
                </a:r>
              </a:p>
              <a:p>
                <a:pPr algn="l"/>
                <a:r>
                  <a:rPr lang="en-US" dirty="0"/>
                  <a:t>                    </a:t>
                </a:r>
              </a:p>
              <a:p>
                <a:pPr algn="l"/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66800"/>
                <a:ext cx="7620000" cy="5334000"/>
              </a:xfrm>
              <a:blipFill rotWithShape="1">
                <a:blip r:embed="rId2"/>
                <a:stretch>
                  <a:fillRect l="-720" t="-57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447800" y="533400"/>
            <a:ext cx="2514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2F2B20"/>
                </a:solidFill>
              </a:rPr>
              <a:t>Output SNR:</a:t>
            </a:r>
            <a:endParaRPr lang="en-US" sz="2400" dirty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900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066800" y="549558"/>
                <a:ext cx="6324600" cy="46508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rgbClr val="2F2B2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>
                        <a:solidFill>
                          <a:srgbClr val="2F2B2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rgbClr val="2F2B2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>
                            <a:solidFill>
                              <a:srgbClr val="2F2B20"/>
                            </a:solidFill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2F2B20"/>
                            </a:solidFill>
                            <a:latin typeface="Cambria Math"/>
                          </a:rPr>
                          <m:t>σ</m:t>
                        </m:r>
                      </m:e>
                      <m:sup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>
                        <a:solidFill>
                          <a:srgbClr val="2F2B20"/>
                        </a:solidFill>
                        <a:latin typeface="Cambria Math"/>
                      </a:rPr>
                      <m:t>/</m:t>
                    </m:r>
                    <m:r>
                      <a:rPr lang="en-US">
                        <a:solidFill>
                          <a:srgbClr val="2F2B20"/>
                        </a:solidFill>
                        <a:latin typeface="Cambria Math"/>
                      </a:rPr>
                      <m:t>3</m:t>
                    </m:r>
                    <m:r>
                      <a:rPr lang="en-US">
                        <a:solidFill>
                          <a:srgbClr val="2F2B2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2F2B20"/>
                    </a:solidFill>
                  </a:rPr>
                  <a:t> (</a:t>
                </a:r>
                <a:r>
                  <a:rPr lang="en-US" i="1" dirty="0">
                    <a:solidFill>
                      <a:srgbClr val="2F2B20"/>
                    </a:solidFill>
                  </a:rPr>
                  <a:t>B</a:t>
                </a:r>
                <a:r>
                  <a:rPr lang="en-US" dirty="0">
                    <a:solidFill>
                      <a:srgbClr val="2F2B20"/>
                    </a:solidFill>
                  </a:rPr>
                  <a:t>/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2F2B20"/>
                    </a:solidFill>
                  </a:rPr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2F2B20"/>
                            </a:solidFill>
                            <a:latin typeface="Cambria Math"/>
                          </a:rPr>
                          <m:t>σ</m:t>
                        </m:r>
                      </m:e>
                      <m:sup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2F2B20"/>
                    </a:solidFill>
                  </a:rPr>
                  <a:t> </a:t>
                </a:r>
                <a:r>
                  <a:rPr lang="en-US" i="1" dirty="0">
                    <a:solidFill>
                      <a:srgbClr val="2F2B20"/>
                    </a:solidFill>
                  </a:rPr>
                  <a:t>B / 3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i="1" dirty="0">
                    <a:solidFill>
                      <a:srgbClr val="2F2B20"/>
                    </a:solidFill>
                  </a:rPr>
                  <a:t>   </a:t>
                </a:r>
                <a:r>
                  <a:rPr lang="en-US" i="1" dirty="0" smtClean="0">
                    <a:solidFill>
                      <a:srgbClr val="2F2B20"/>
                    </a:solidFill>
                  </a:rPr>
                  <a:t>                                           </a:t>
                </a:r>
                <a:r>
                  <a:rPr lang="en-US" dirty="0">
                    <a:solidFill>
                      <a:srgbClr val="2F2B20"/>
                    </a:solidFill>
                  </a:rPr>
                  <a:t>(4)</a:t>
                </a:r>
              </a:p>
              <a:p>
                <a:r>
                  <a:rPr lang="en-US" dirty="0">
                    <a:solidFill>
                      <a:srgbClr val="2F2B20"/>
                    </a:solidFill>
                  </a:rPr>
                  <a:t> </a:t>
                </a:r>
              </a:p>
              <a:p>
                <a:r>
                  <a:rPr lang="en-US" dirty="0">
                    <a:solidFill>
                      <a:srgbClr val="2F2B20"/>
                    </a:solidFill>
                  </a:rPr>
                  <a:t>   The power of the output signal is:</a:t>
                </a:r>
              </a:p>
              <a:p>
                <a:r>
                  <a:rPr lang="en-US" dirty="0">
                    <a:solidFill>
                      <a:srgbClr val="2F2B20"/>
                    </a:solidFill>
                  </a:rPr>
                  <a:t> </a:t>
                </a:r>
              </a:p>
              <a:p>
                <a:r>
                  <a:rPr lang="en-US" dirty="0">
                    <a:solidFill>
                      <a:srgbClr val="2F2B2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2F2B20"/>
                        </a:solidFill>
                        <a:latin typeface="Cambria Math"/>
                      </a:rPr>
                      <m:t>  </m:t>
                    </m:r>
                    <m:sSub>
                      <m:sSubPr>
                        <m:ctrlP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2F2B20"/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2F2B20"/>
                            </a:solidFill>
                            <a:latin typeface="Cambria Math"/>
                          </a:rPr>
                          <m:t>m</m:t>
                        </m:r>
                      </m:e>
                      <m:sup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>
                        <a:solidFill>
                          <a:srgbClr val="2F2B20"/>
                        </a:solidFill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>
                        <a:solidFill>
                          <a:srgbClr val="2F2B20"/>
                        </a:solidFill>
                        <a:latin typeface="Cambria Math"/>
                      </a:rPr>
                      <m:t>t</m:t>
                    </m:r>
                    <m:r>
                      <a:rPr lang="en-US">
                        <a:solidFill>
                          <a:srgbClr val="2F2B2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2F2B20"/>
                    </a:solidFill>
                  </a:rPr>
                  <a:t>, then the SNR can be calculated as </a:t>
                </a:r>
              </a:p>
              <a:p>
                <a:r>
                  <a:rPr lang="en-US" dirty="0">
                    <a:solidFill>
                      <a:srgbClr val="2F2B20"/>
                    </a:solidFill>
                  </a:rPr>
                  <a:t> </a:t>
                </a:r>
              </a:p>
              <a:p>
                <a:r>
                  <a:rPr lang="en-US" dirty="0">
                    <a:solidFill>
                      <a:srgbClr val="2F2B20"/>
                    </a:solidFill>
                  </a:rPr>
                  <a:t>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>
                        <a:solidFill>
                          <a:srgbClr val="2F2B20"/>
                        </a:solidFill>
                        <a:latin typeface="Cambria Math"/>
                      </a:rPr>
                      <m:t>/</m:t>
                    </m:r>
                    <m:sSub>
                      <m:sSubPr>
                        <m:ctrlP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2F2B20"/>
                    </a:solidFill>
                  </a:rPr>
                  <a:t>= </a:t>
                </a:r>
                <a:r>
                  <a:rPr lang="en-US" i="1" dirty="0">
                    <a:solidFill>
                      <a:srgbClr val="2F2B20"/>
                    </a:solidFill>
                  </a:rPr>
                  <a:t>3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𝑠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2F2B20"/>
                            </a:solidFill>
                            <a:latin typeface="Cambria Math"/>
                          </a:rPr>
                          <m:t>m</m:t>
                        </m:r>
                      </m:e>
                      <m:sup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>
                        <a:solidFill>
                          <a:srgbClr val="2F2B20"/>
                        </a:solidFill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>
                        <a:solidFill>
                          <a:srgbClr val="2F2B20"/>
                        </a:solidFill>
                        <a:latin typeface="Cambria Math"/>
                      </a:rPr>
                      <m:t>t</m:t>
                    </m:r>
                    <m:r>
                      <a:rPr lang="en-US">
                        <a:solidFill>
                          <a:srgbClr val="2F2B2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2F2B20"/>
                    </a:solidFill>
                  </a:rPr>
                  <a:t> /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>
                            <a:solidFill>
                              <a:srgbClr val="2F2B20"/>
                            </a:solidFill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2F2B20"/>
                            </a:solidFill>
                            <a:latin typeface="Cambria Math"/>
                          </a:rPr>
                          <m:t>σ</m:t>
                        </m:r>
                      </m:e>
                      <m:sup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rgbClr val="2F2B20"/>
                        </a:solidFill>
                        <a:latin typeface="Cambria Math"/>
                      </a:rPr>
                      <m:t>𝐵</m:t>
                    </m:r>
                    <m:r>
                      <a:rPr lang="en-US" i="1">
                        <a:solidFill>
                          <a:srgbClr val="2F2B2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2F2B20"/>
                    </a:solidFill>
                  </a:rPr>
                  <a:t>    </a:t>
                </a:r>
                <a:r>
                  <a:rPr lang="en-US" dirty="0" smtClean="0">
                    <a:solidFill>
                      <a:srgbClr val="2F2B20"/>
                    </a:solidFill>
                  </a:rPr>
                  <a:t>                                       </a:t>
                </a:r>
                <a:r>
                  <a:rPr lang="en-US" dirty="0">
                    <a:solidFill>
                      <a:srgbClr val="2F2B20"/>
                    </a:solidFill>
                  </a:rPr>
                  <a:t>(5)</a:t>
                </a:r>
              </a:p>
              <a:p>
                <a:r>
                  <a:rPr lang="en-US" dirty="0">
                    <a:solidFill>
                      <a:srgbClr val="2F2B20"/>
                    </a:solidFill>
                  </a:rPr>
                  <a:t> </a:t>
                </a:r>
              </a:p>
              <a:p>
                <a:r>
                  <a:rPr lang="en-US" dirty="0">
                    <a:solidFill>
                      <a:srgbClr val="2F2B20"/>
                    </a:solidFill>
                  </a:rPr>
                  <a:t>   From equation 2, </a:t>
                </a:r>
              </a:p>
              <a:p>
                <a:r>
                  <a:rPr lang="en-US" dirty="0">
                    <a:solidFill>
                      <a:srgbClr val="2F2B20"/>
                    </a:solidFill>
                  </a:rPr>
                  <a:t> </a:t>
                </a:r>
              </a:p>
              <a:p>
                <a:r>
                  <a:rPr lang="en-US" dirty="0">
                    <a:solidFill>
                      <a:srgbClr val="2F2B20"/>
                    </a:solidFill>
                  </a:rPr>
                  <a:t>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2F2B20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>
                        <a:solidFill>
                          <a:srgbClr val="2F2B2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rgbClr val="2F2B20"/>
                    </a:solidFill>
                  </a:rPr>
                  <a:t> 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2F2B20"/>
                    </a:solidFill>
                  </a:rPr>
                  <a:t> /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2F2B20"/>
                    </a:solidFill>
                  </a:rPr>
                  <a:t>                                                                                               </a:t>
                </a:r>
              </a:p>
              <a:p>
                <a:r>
                  <a:rPr lang="en-US" dirty="0">
                    <a:solidFill>
                      <a:srgbClr val="2F2B20"/>
                    </a:solidFill>
                  </a:rPr>
                  <a:t> </a:t>
                </a:r>
              </a:p>
              <a:p>
                <a:r>
                  <a:rPr lang="en-US" dirty="0">
                    <a:solidFill>
                      <a:srgbClr val="2F2B20"/>
                    </a:solidFill>
                  </a:rPr>
                  <a:t>   Therefore,   σ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2F2B2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2F2B20"/>
                    </a:solidFill>
                  </a:rPr>
                  <a:t>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solidFill>
                              <a:srgbClr val="2F2B20"/>
                            </a:solidFill>
                            <a:latin typeface="Cambria Math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2F2B20"/>
                    </a:solidFill>
                  </a:rPr>
                  <a:t>        </a:t>
                </a:r>
                <a:r>
                  <a:rPr lang="en-US" dirty="0" smtClean="0">
                    <a:solidFill>
                      <a:srgbClr val="2F2B20"/>
                    </a:solidFill>
                  </a:rPr>
                  <a:t>                                              </a:t>
                </a:r>
                <a:r>
                  <a:rPr lang="en-US" dirty="0">
                    <a:solidFill>
                      <a:srgbClr val="2F2B20"/>
                    </a:solidFill>
                  </a:rPr>
                  <a:t>(6)</a:t>
                </a:r>
              </a:p>
              <a:p>
                <a:r>
                  <a:rPr lang="en-US" dirty="0">
                    <a:solidFill>
                      <a:srgbClr val="2F2B20"/>
                    </a:solidFill>
                  </a:rPr>
                  <a:t> </a:t>
                </a:r>
              </a:p>
              <a:p>
                <a:r>
                  <a:rPr lang="en-US" dirty="0">
                    <a:solidFill>
                      <a:srgbClr val="2F2B20"/>
                    </a:solidFill>
                  </a:rPr>
                  <a:t>    The substitution of σ in equation 5 yields,</a:t>
                </a:r>
              </a:p>
              <a:p>
                <a:r>
                  <a:rPr lang="en-US" dirty="0">
                    <a:solidFill>
                      <a:srgbClr val="2F2B20"/>
                    </a:solidFill>
                  </a:rPr>
                  <a:t> </a:t>
                </a:r>
                <a:endParaRPr lang="ar-IQ" dirty="0">
                  <a:solidFill>
                    <a:srgbClr val="2F2B20"/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49558"/>
                <a:ext cx="6324600" cy="4650889"/>
              </a:xfrm>
              <a:prstGeom prst="rect">
                <a:avLst/>
              </a:prstGeom>
              <a:blipFill rotWithShape="1">
                <a:blip r:embed="rId2"/>
                <a:stretch>
                  <a:fillRect t="-524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5172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762000"/>
                <a:ext cx="7620000" cy="5638800"/>
              </a:xfrm>
            </p:spPr>
            <p:txBody>
              <a:bodyPr>
                <a:normAutofit fontScale="77500" lnSpcReduction="20000"/>
              </a:bodyPr>
              <a:lstStyle/>
              <a:p>
                <a:pPr algn="l"/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/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= (</a:t>
                </a:r>
                <a:r>
                  <a:rPr lang="en-US" i="1" dirty="0"/>
                  <a:t>3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m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t</m:t>
                    </m:r>
                    <m:r>
                      <a:rPr lang="en-US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/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𝐵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.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𝑠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>
                            <a:latin typeface="Cambria Math"/>
                          </a:rPr>
                          <m:t> 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𝑟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>
                            <a:latin typeface="Cambria Math"/>
                          </a:rPr>
                          <m:t>3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𝑠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>
                            <a:latin typeface="Cambria Math"/>
                          </a:rPr>
                          <m:t> 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m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t</m:t>
                        </m:r>
                        <m:r>
                          <a:rPr lang="en-US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𝐵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>
                            <a:latin typeface="Cambria Math"/>
                          </a:rPr>
                          <m:t> 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𝑟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                              (7)</a:t>
                </a:r>
              </a:p>
              <a:p>
                <a:pPr algn="l"/>
                <a:r>
                  <a:rPr lang="en-US" dirty="0"/>
                  <a:t>                                                     </a:t>
                </a:r>
              </a:p>
              <a:p>
                <a:pPr algn="l"/>
                <a:r>
                  <a:rPr lang="en-US" dirty="0"/>
                  <a:t>If we want to transmit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dirty="0"/>
                  <a:t> pulses per second, the minimum BW is </a:t>
                </a:r>
              </a:p>
              <a:p>
                <a:pPr algn="l"/>
                <a:r>
                  <a:rPr lang="en-US" dirty="0"/>
                  <a:t> </a:t>
                </a:r>
              </a:p>
              <a:p>
                <a:pPr algn="l"/>
                <a:r>
                  <a:rPr lang="en-US" dirty="0"/>
                  <a:t>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/</m:t>
                    </m:r>
                    <m:r>
                      <a:rPr lang="en-US">
                        <a:latin typeface="Cambria Math"/>
                      </a:rPr>
                      <m:t>2</m:t>
                    </m:r>
                  </m:oMath>
                </a14:m>
                <a:endParaRPr lang="en-US" dirty="0"/>
              </a:p>
              <a:p>
                <a:pPr algn="l"/>
                <a:r>
                  <a:rPr lang="en-US" dirty="0"/>
                  <a:t> </a:t>
                </a:r>
              </a:p>
              <a:p>
                <a:pPr algn="l"/>
                <a:r>
                  <a:rPr lang="en-US" dirty="0"/>
                  <a:t>Also, B for voice channels = 4000</a:t>
                </a:r>
              </a:p>
              <a:p>
                <a:pPr algn="l"/>
                <a:r>
                  <a:rPr lang="en-US" dirty="0"/>
                  <a:t> </a:t>
                </a:r>
              </a:p>
              <a:p>
                <a:pPr algn="l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=</m:t>
                    </m:r>
                    <m:r>
                      <a:rPr lang="en-US">
                        <a:latin typeface="Cambria Math"/>
                      </a:rPr>
                      <m:t>2</m:t>
                    </m:r>
                    <m:r>
                      <a:rPr lang="en-US" i="1">
                        <a:latin typeface="Cambria Math"/>
                      </a:rPr>
                      <m:t>∗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π</m:t>
                    </m:r>
                    <m:r>
                      <a:rPr lang="en-US" i="1">
                        <a:latin typeface="Cambria Math"/>
                      </a:rPr>
                      <m:t>∗</m:t>
                    </m:r>
                    <m:r>
                      <a:rPr lang="en-US">
                        <a:latin typeface="Cambria Math"/>
                      </a:rPr>
                      <m:t>800</m:t>
                    </m:r>
                    <m:r>
                      <a:rPr lang="en-US">
                        <a:latin typeface="Cambria Math"/>
                      </a:rPr>
                      <m:t>=</m:t>
                    </m:r>
                    <m:r>
                      <a:rPr lang="en-US">
                        <a:latin typeface="Cambria Math"/>
                      </a:rPr>
                      <m:t>1600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π</m:t>
                    </m:r>
                    <m:r>
                      <a:rPr lang="en-US">
                        <a:latin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then</m:t>
                    </m:r>
                  </m:oMath>
                </a14:m>
                <a:endParaRPr lang="en-US" dirty="0"/>
              </a:p>
              <a:p>
                <a:pPr algn="l"/>
                <a:r>
                  <a:rPr lang="en-US" dirty="0"/>
                  <a:t> </a:t>
                </a:r>
              </a:p>
              <a:p>
                <a:pPr algn="l"/>
                <a:r>
                  <a:rPr lang="en-US" dirty="0"/>
                  <a:t>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>
                            <a:latin typeface="Cambria Math"/>
                          </a:rPr>
                          <m:t>150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π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𝑇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𝐵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>
                            <a:latin typeface="Cambria Math"/>
                          </a:rPr>
                          <m:t> 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m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t</m:t>
                        </m:r>
                        <m:r>
                          <a:rPr lang="en-US">
                            <a:latin typeface="Cambria Math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dirty="0"/>
                  <a:t>                                                                   (8)</a:t>
                </a:r>
              </a:p>
              <a:p>
                <a:pPr algn="l"/>
                <a:r>
                  <a:rPr lang="en-US" dirty="0"/>
                  <a:t> </a:t>
                </a:r>
              </a:p>
              <a:p>
                <a:pPr algn="l"/>
                <a:r>
                  <a:rPr lang="en-US" dirty="0"/>
                  <a:t>Equation 8 computes the SNR for the single integration version while the following equation computes the double integration SNR:</a:t>
                </a:r>
              </a:p>
              <a:p>
                <a:pPr algn="l"/>
                <a:r>
                  <a:rPr lang="en-US" dirty="0"/>
                  <a:t>  </a:t>
                </a:r>
              </a:p>
              <a:p>
                <a:pPr algn="l"/>
                <a:r>
                  <a:rPr lang="en-US" dirty="0"/>
                  <a:t>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>
                        <a:latin typeface="Cambria Math"/>
                      </a:rPr>
                      <m:t>= </m:t>
                    </m:r>
                    <m:r>
                      <a:rPr lang="en-US">
                        <a:latin typeface="Cambria Math"/>
                      </a:rPr>
                      <m:t>5</m:t>
                    </m:r>
                    <m:r>
                      <a:rPr lang="en-US">
                        <a:latin typeface="Cambria Math"/>
                      </a:rPr>
                      <m:t>.</m:t>
                    </m:r>
                    <m:r>
                      <a:rPr lang="en-US">
                        <a:latin typeface="Cambria Math"/>
                      </a:rPr>
                      <m:t>34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𝑇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𝐵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5</m:t>
                        </m:r>
                      </m:sup>
                    </m:sSup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>
                            <a:latin typeface="Cambria Math"/>
                          </a:rPr>
                          <m:t> 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m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t</m:t>
                        </m:r>
                        <m:r>
                          <a:rPr lang="en-US">
                            <a:latin typeface="Cambria Math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dirty="0"/>
                  <a:t>                                                                  (9)                                                      </a:t>
                </a:r>
              </a:p>
              <a:p>
                <a:pPr algn="l"/>
                <a:r>
                  <a:rPr lang="en-US" dirty="0"/>
                  <a:t> </a:t>
                </a: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762000"/>
                <a:ext cx="7620000" cy="5638800"/>
              </a:xfrm>
              <a:blipFill rotWithShape="1">
                <a:blip r:embed="rId2"/>
                <a:stretch>
                  <a:fillRect l="-40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589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SNR of DM versus SNR of PCM:</a:t>
            </a:r>
            <a:r>
              <a:rPr lang="en-US" sz="3200" dirty="0"/>
              <a:t/>
            </a:r>
            <a:br>
              <a:rPr lang="en-US" sz="3200" dirty="0"/>
            </a:br>
            <a:endParaRPr lang="ar-IQ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l"/>
                <a:r>
                  <a:rPr lang="en-US" dirty="0"/>
                  <a:t> In DM, SNR varies proportionally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𝑇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𝐵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for the single integration DM and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𝑇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𝐵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dirty="0"/>
                  <a:t> for the double integration. On the other hand, in PCM, SNR varies exponentially with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𝑇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/>
                          </a:rPr>
                          <m:t>𝐵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dirty="0"/>
                  <a:t>. For large values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𝑇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/>
                          </a:rPr>
                          <m:t>𝐵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 , </m:t>
                    </m:r>
                  </m:oMath>
                </a14:m>
                <a:r>
                  <a:rPr lang="en-US" dirty="0"/>
                  <a:t> PCM performs better than DM. whereas, for small values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𝑇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/>
                          </a:rPr>
                          <m:t>𝐵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 , </m:t>
                    </m:r>
                  </m:oMath>
                </a14:m>
                <a:r>
                  <a:rPr lang="en-US" dirty="0"/>
                  <a:t> DM performs better than PCM. Figure (4), shows SNR ratios for some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𝑇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/>
                          </a:rPr>
                          <m:t>𝐵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dirty="0"/>
                  <a:t> values for both PCM and DM. </a:t>
                </a: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0794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685800"/>
            <a:ext cx="5181600" cy="4143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486083" y="5410200"/>
            <a:ext cx="4019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2F2B20"/>
                </a:solidFill>
              </a:rPr>
              <a:t> Figure (4) SNR of PCM versus SNR of DM</a:t>
            </a:r>
            <a:endParaRPr lang="ar-IQ" dirty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00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Adjacency</vt:lpstr>
      <vt:lpstr>University of Diyala     College of Engineering    Dept. of Communications                           </vt:lpstr>
      <vt:lpstr>“ Digital Communications “  By Haidar N. Al-Anbagi                        Lec (9)       Time: (4 hrs) 2017  </vt:lpstr>
      <vt:lpstr>PowerPoint Presentation</vt:lpstr>
      <vt:lpstr>PowerPoint Presentation</vt:lpstr>
      <vt:lpstr>PowerPoint Presentation</vt:lpstr>
      <vt:lpstr>SNR of DM versus SNR of PCM: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Diyala     College of Engineering    Dept. of Communications                           </dc:title>
  <dc:creator>zahraa</dc:creator>
  <cp:lastModifiedBy>Maher</cp:lastModifiedBy>
  <cp:revision>1</cp:revision>
  <dcterms:created xsi:type="dcterms:W3CDTF">2006-08-16T00:00:00Z</dcterms:created>
  <dcterms:modified xsi:type="dcterms:W3CDTF">2018-11-06T11:19:30Z</dcterms:modified>
</cp:coreProperties>
</file>